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9" r:id="rId1"/>
  </p:sldMasterIdLst>
  <p:notesMasterIdLst>
    <p:notesMasterId r:id="rId14"/>
  </p:notesMasterIdLst>
  <p:sldIdLst>
    <p:sldId id="319" r:id="rId2"/>
    <p:sldId id="280" r:id="rId3"/>
    <p:sldId id="304" r:id="rId4"/>
    <p:sldId id="320" r:id="rId5"/>
    <p:sldId id="330" r:id="rId6"/>
    <p:sldId id="332" r:id="rId7"/>
    <p:sldId id="336" r:id="rId8"/>
    <p:sldId id="322" r:id="rId9"/>
    <p:sldId id="326" r:id="rId10"/>
    <p:sldId id="328" r:id="rId11"/>
    <p:sldId id="314" r:id="rId12"/>
    <p:sldId id="318" r:id="rId13"/>
  </p:sldIdLst>
  <p:sldSz cx="9144000" cy="6858000" type="screen4x3"/>
  <p:notesSz cx="6797675" cy="9926638"/>
  <p:embeddedFontLst>
    <p:embeddedFont>
      <p:font typeface="CorpoS" panose="020B0604020202020204" charset="0"/>
      <p:regular r:id="rId15"/>
      <p:bold r:id="rId16"/>
      <p:italic r:id="rId17"/>
      <p:bold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po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po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po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po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po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po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po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po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po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>
          <p15:clr>
            <a:srgbClr val="A4A3A4"/>
          </p15:clr>
        </p15:guide>
        <p15:guide id="2" orient="horz" pos="3816">
          <p15:clr>
            <a:srgbClr val="A4A3A4"/>
          </p15:clr>
        </p15:guide>
        <p15:guide id="3" orient="horz" pos="459">
          <p15:clr>
            <a:srgbClr val="A4A3A4"/>
          </p15:clr>
        </p15:guide>
        <p15:guide id="4" orient="horz" pos="4044">
          <p15:clr>
            <a:srgbClr val="A4A3A4"/>
          </p15:clr>
        </p15:guide>
        <p15:guide id="5" orient="horz" pos="307">
          <p15:clr>
            <a:srgbClr val="A4A3A4"/>
          </p15:clr>
        </p15:guide>
        <p15:guide id="6" pos="5375">
          <p15:clr>
            <a:srgbClr val="A4A3A4"/>
          </p15:clr>
        </p15:guide>
        <p15:guide id="7" pos="385">
          <p15:clr>
            <a:srgbClr val="A4A3A4"/>
          </p15:clr>
        </p15:guide>
        <p15:guide id="8" pos="2936">
          <p15:clr>
            <a:srgbClr val="A4A3A4"/>
          </p15:clr>
        </p15:guide>
        <p15:guide id="9" pos="28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212"/>
    <a:srgbClr val="DE7905"/>
    <a:srgbClr val="FDD48F"/>
    <a:srgbClr val="FFDD00"/>
    <a:srgbClr val="008741"/>
    <a:srgbClr val="008CAF"/>
    <a:srgbClr val="2A3E6B"/>
    <a:srgbClr val="453F81"/>
    <a:srgbClr val="803772"/>
    <a:srgbClr val="001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9" autoAdjust="0"/>
    <p:restoredTop sz="82828" autoAdjust="0"/>
  </p:normalViewPr>
  <p:slideViewPr>
    <p:cSldViewPr snapToObjects="1">
      <p:cViewPr varScale="1">
        <p:scale>
          <a:sx n="87" d="100"/>
          <a:sy n="87" d="100"/>
        </p:scale>
        <p:origin x="1710" y="90"/>
      </p:cViewPr>
      <p:guideLst>
        <p:guide orient="horz" pos="1139"/>
        <p:guide orient="horz" pos="3816"/>
        <p:guide orient="horz" pos="459"/>
        <p:guide orient="horz" pos="4044"/>
        <p:guide orient="horz" pos="307"/>
        <p:guide pos="5375"/>
        <p:guide pos="385"/>
        <p:guide pos="2936"/>
        <p:guide pos="2823"/>
      </p:guideLst>
    </p:cSldViewPr>
  </p:slideViewPr>
  <p:outlineViewPr>
    <p:cViewPr>
      <p:scale>
        <a:sx n="33" d="100"/>
        <a:sy n="33" d="100"/>
      </p:scale>
      <p:origin x="0" y="680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21C7862-6AB9-428A-8947-C7408685BD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71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Das</a:t>
            </a:r>
            <a:r>
              <a:rPr lang="de-DE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Bild</a:t>
            </a:r>
            <a:r>
              <a:rPr lang="de-DE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kann über „Hintergrund formatieren“ (Rechtsklick auf dem Bild) geändert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01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934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08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93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6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02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/>
              <a:t>Kurzfassung: kurz und knackig, die Überschriften der Maßnahmen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49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62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57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75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215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24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Katrin/Desktop/WAR_Logo_RGB_4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fik 4">
            <a:extLst>
              <a:ext uri="{FF2B5EF4-FFF2-40B4-BE49-F238E27FC236}">
                <a16:creationId xmlns:a16="http://schemas.microsoft.com/office/drawing/2014/main" id="{C4E1985C-E451-4057-A2AB-761187918023}"/>
              </a:ext>
            </a:extLst>
          </p:cNvPr>
          <p:cNvSpPr/>
          <p:nvPr userDrawn="1"/>
        </p:nvSpPr>
        <p:spPr>
          <a:xfrm rot="10800000">
            <a:off x="5965642" y="-351419"/>
            <a:ext cx="3790934" cy="1359345"/>
          </a:xfrm>
          <a:custGeom>
            <a:avLst/>
            <a:gdLst>
              <a:gd name="connsiteX0" fmla="*/ 10003833 w 12192236"/>
              <a:gd name="connsiteY0" fmla="*/ -431 h 4371866"/>
              <a:gd name="connsiteX1" fmla="*/ 12192126 w 12192236"/>
              <a:gd name="connsiteY1" fmla="*/ 2188535 h 4371866"/>
              <a:gd name="connsiteX2" fmla="*/ 10003833 w 12192236"/>
              <a:gd name="connsiteY2" fmla="*/ 4371435 h 4371866"/>
              <a:gd name="connsiteX3" fmla="*/ -111 w 12192236"/>
              <a:gd name="connsiteY3" fmla="*/ 4371435 h 4371866"/>
              <a:gd name="connsiteX4" fmla="*/ -111 w 12192236"/>
              <a:gd name="connsiteY4" fmla="*/ -431 h 437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236" h="4371866">
                <a:moveTo>
                  <a:pt x="10003833" y="-431"/>
                </a:moveTo>
                <a:cubicBezTo>
                  <a:pt x="11219663" y="-431"/>
                  <a:pt x="12192126" y="2188535"/>
                  <a:pt x="12192126" y="2188535"/>
                </a:cubicBezTo>
                <a:cubicBezTo>
                  <a:pt x="12192126" y="2188535"/>
                  <a:pt x="11136328" y="4371435"/>
                  <a:pt x="10003833" y="4371435"/>
                </a:cubicBezTo>
                <a:lnTo>
                  <a:pt x="-111" y="4371435"/>
                </a:lnTo>
                <a:lnTo>
                  <a:pt x="-111" y="-431"/>
                </a:lnTo>
                <a:close/>
              </a:path>
            </a:pathLst>
          </a:custGeom>
          <a:solidFill>
            <a:schemeClr val="bg1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C4E1985C-E451-4057-A2AB-761187918023}"/>
              </a:ext>
            </a:extLst>
          </p:cNvPr>
          <p:cNvSpPr/>
          <p:nvPr userDrawn="1"/>
        </p:nvSpPr>
        <p:spPr>
          <a:xfrm>
            <a:off x="1787942" y="3998904"/>
            <a:ext cx="6744498" cy="2418428"/>
          </a:xfrm>
          <a:custGeom>
            <a:avLst/>
            <a:gdLst>
              <a:gd name="connsiteX0" fmla="*/ 10003833 w 12192236"/>
              <a:gd name="connsiteY0" fmla="*/ -431 h 4371866"/>
              <a:gd name="connsiteX1" fmla="*/ 12192126 w 12192236"/>
              <a:gd name="connsiteY1" fmla="*/ 2188535 h 4371866"/>
              <a:gd name="connsiteX2" fmla="*/ 10003833 w 12192236"/>
              <a:gd name="connsiteY2" fmla="*/ 4371435 h 4371866"/>
              <a:gd name="connsiteX3" fmla="*/ -111 w 12192236"/>
              <a:gd name="connsiteY3" fmla="*/ 4371435 h 4371866"/>
              <a:gd name="connsiteX4" fmla="*/ -111 w 12192236"/>
              <a:gd name="connsiteY4" fmla="*/ -431 h 437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236" h="4371866">
                <a:moveTo>
                  <a:pt x="10003833" y="-431"/>
                </a:moveTo>
                <a:cubicBezTo>
                  <a:pt x="11219663" y="-431"/>
                  <a:pt x="12192126" y="2188535"/>
                  <a:pt x="12192126" y="2188535"/>
                </a:cubicBezTo>
                <a:cubicBezTo>
                  <a:pt x="12192126" y="2188535"/>
                  <a:pt x="11136328" y="4371435"/>
                  <a:pt x="10003833" y="4371435"/>
                </a:cubicBezTo>
                <a:lnTo>
                  <a:pt x="-111" y="4371435"/>
                </a:lnTo>
                <a:lnTo>
                  <a:pt x="-111" y="-431"/>
                </a:lnTo>
                <a:close/>
              </a:path>
            </a:pathLst>
          </a:custGeom>
          <a:solidFill>
            <a:schemeClr val="accent1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-509" y="3998904"/>
            <a:ext cx="1980221" cy="24184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rpoS" pitchFamily="2" charset="0"/>
            </a:endParaRPr>
          </a:p>
        </p:txBody>
      </p:sp>
      <p:sp>
        <p:nvSpPr>
          <p:cNvPr id="412678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1561" y="4400500"/>
            <a:ext cx="7092788" cy="1044116"/>
          </a:xfrm>
          <a:prstGeom prst="rect">
            <a:avLst/>
          </a:prstGeom>
        </p:spPr>
        <p:txBody>
          <a:bodyPr bIns="43200" anchor="b"/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Titel, der maximal über zwei Zeilen läuft</a:t>
            </a:r>
          </a:p>
        </p:txBody>
      </p:sp>
      <p:sp>
        <p:nvSpPr>
          <p:cNvPr id="412682" name="Rectangle 10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611561" y="5516624"/>
            <a:ext cx="7092788" cy="5936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eine Unterzeile für die Titelfolie. Das Bild kann über „Hintergrund formatieren“ (Rechtsklick auf dem Bild) geändert werden</a:t>
            </a:r>
          </a:p>
          <a:p>
            <a:endParaRPr lang="de-DE" dirty="0"/>
          </a:p>
        </p:txBody>
      </p:sp>
      <p:pic>
        <p:nvPicPr>
          <p:cNvPr id="10" name="WAR_Logo_RGB_4c.png" descr="/Users/Katrin/Desktop/WAR_Logo_RGB_4c.pn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6371404" y="260137"/>
            <a:ext cx="2161036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6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730250"/>
            <a:ext cx="7921625" cy="898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24" name="Gerade Verbindung 23"/>
          <p:cNvCxnSpPr/>
          <p:nvPr userDrawn="1"/>
        </p:nvCxnSpPr>
        <p:spPr bwMode="auto">
          <a:xfrm>
            <a:off x="0" y="487363"/>
            <a:ext cx="9144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Bildplatzhalter 8"/>
          <p:cNvSpPr>
            <a:spLocks noGrp="1"/>
          </p:cNvSpPr>
          <p:nvPr>
            <p:ph type="pic" sz="quarter" idx="19"/>
          </p:nvPr>
        </p:nvSpPr>
        <p:spPr>
          <a:xfrm>
            <a:off x="4660900" y="1808162"/>
            <a:ext cx="3871913" cy="360277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660900" y="5410932"/>
            <a:ext cx="3871913" cy="646968"/>
          </a:xfrm>
        </p:spPr>
        <p:txBody>
          <a:bodyPr tIns="180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2"/>
              </a:buClr>
              <a:buSzPct val="75000"/>
              <a:buFont typeface="Symbol" charset="2"/>
              <a:buNone/>
              <a:tabLst/>
              <a:defRPr sz="1000"/>
            </a:lvl1pPr>
            <a:lvl2pPr marL="180000" indent="0">
              <a:buNone/>
              <a:defRPr sz="1500"/>
            </a:lvl2pPr>
            <a:lvl3pPr marL="35975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2"/>
              </a:buClr>
              <a:buSzPct val="75000"/>
              <a:buFont typeface="Symbol" charset="2"/>
              <a:buNone/>
              <a:tabLst/>
              <a:defRPr/>
            </a:pPr>
            <a:r>
              <a:rPr lang="de-DE" sz="1000" b="1" dirty="0"/>
              <a:t>Bildunterschriften</a:t>
            </a:r>
            <a:r>
              <a:rPr lang="de-DE" sz="1000" dirty="0"/>
              <a:t> werden in Segoe UI 10 </a:t>
            </a:r>
            <a:r>
              <a:rPr lang="de-DE" sz="1000" dirty="0" err="1"/>
              <a:t>pt</a:t>
            </a:r>
            <a:r>
              <a:rPr lang="de-DE" sz="1000" dirty="0"/>
              <a:t> gesetzt. Bei unter dem Bild platzierten Bildunterschriften beträgt der obere Abstand für den inneren Seitenrand des Textfeldes 0,5 cm.</a:t>
            </a:r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21"/>
          </p:nvPr>
        </p:nvSpPr>
        <p:spPr>
          <a:xfrm>
            <a:off x="611188" y="1808162"/>
            <a:ext cx="3871913" cy="360277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5410932"/>
            <a:ext cx="3871913" cy="646968"/>
          </a:xfrm>
        </p:spPr>
        <p:txBody>
          <a:bodyPr tIns="180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75000"/>
              <a:buFont typeface="Symbol" charset="2"/>
              <a:buNone/>
              <a:tabLst/>
              <a:defRPr sz="1000"/>
            </a:lvl1pPr>
            <a:lvl2pPr marL="180000" indent="0">
              <a:buNone/>
              <a:defRPr sz="1500"/>
            </a:lvl2pPr>
            <a:lvl3pPr marL="35975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2"/>
              </a:buClr>
              <a:buSzPct val="75000"/>
              <a:buFont typeface="Symbol" charset="2"/>
              <a:buNone/>
              <a:tabLst/>
              <a:defRPr/>
            </a:pPr>
            <a:r>
              <a:rPr lang="de-DE" sz="1000" b="1" dirty="0"/>
              <a:t>Bildunterschriften</a:t>
            </a:r>
            <a:r>
              <a:rPr lang="de-DE" sz="1000" dirty="0"/>
              <a:t> werden in Segoe UI 10 </a:t>
            </a:r>
            <a:r>
              <a:rPr lang="de-DE" sz="1000" dirty="0" err="1"/>
              <a:t>pt</a:t>
            </a:r>
            <a:r>
              <a:rPr lang="de-DE" sz="1000" dirty="0"/>
              <a:t> gesetzt. Bei unter dem Bild platzierten Bildunterschriften beträgt der obere Abstand für den inneren Seitenrand des Textfeldes 0,5 cm.</a:t>
            </a:r>
            <a:endParaRPr lang="de-DE" dirty="0"/>
          </a:p>
        </p:txBody>
      </p:sp>
      <p:sp>
        <p:nvSpPr>
          <p:cNvPr id="13" name="Textplatzhalter 27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0"/>
            <a:ext cx="7921625" cy="487363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180000" indent="0">
              <a:buNone/>
              <a:defRPr sz="1500">
                <a:solidFill>
                  <a:schemeClr val="accent1"/>
                </a:solidFill>
              </a:defRPr>
            </a:lvl2pPr>
            <a:lvl3pPr marL="359750" indent="0">
              <a:buNone/>
              <a:defRPr sz="1500">
                <a:solidFill>
                  <a:schemeClr val="accent1"/>
                </a:solidFill>
              </a:defRPr>
            </a:lvl3pPr>
            <a:lvl4pPr marL="540000" indent="0">
              <a:buNone/>
              <a:defRPr sz="1500">
                <a:solidFill>
                  <a:schemeClr val="accent1"/>
                </a:solidFill>
              </a:defRPr>
            </a:lvl4pPr>
            <a:lvl5pPr marL="720000" indent="0"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12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 daru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730250"/>
            <a:ext cx="7921625" cy="898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24" name="Gerade Verbindung 23"/>
          <p:cNvCxnSpPr/>
          <p:nvPr userDrawn="1"/>
        </p:nvCxnSpPr>
        <p:spPr bwMode="auto">
          <a:xfrm>
            <a:off x="0" y="487363"/>
            <a:ext cx="9144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Bildplatzhalter 8"/>
          <p:cNvSpPr>
            <a:spLocks noGrp="1"/>
          </p:cNvSpPr>
          <p:nvPr>
            <p:ph type="pic" sz="quarter" idx="19"/>
          </p:nvPr>
        </p:nvSpPr>
        <p:spPr>
          <a:xfrm>
            <a:off x="4660900" y="1808162"/>
            <a:ext cx="3871913" cy="234091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21"/>
          </p:nvPr>
        </p:nvSpPr>
        <p:spPr>
          <a:xfrm>
            <a:off x="611188" y="1808162"/>
            <a:ext cx="3871913" cy="234091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27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0"/>
            <a:ext cx="7921625" cy="487363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180000" indent="0">
              <a:buNone/>
              <a:defRPr sz="1500">
                <a:solidFill>
                  <a:schemeClr val="accent1"/>
                </a:solidFill>
              </a:defRPr>
            </a:lvl2pPr>
            <a:lvl3pPr marL="359750" indent="0">
              <a:buNone/>
              <a:defRPr sz="1500">
                <a:solidFill>
                  <a:schemeClr val="accent1"/>
                </a:solidFill>
              </a:defRPr>
            </a:lvl3pPr>
            <a:lvl4pPr marL="540000" indent="0">
              <a:buNone/>
              <a:defRPr sz="1500">
                <a:solidFill>
                  <a:schemeClr val="accent1"/>
                </a:solidFill>
              </a:defRPr>
            </a:lvl4pPr>
            <a:lvl5pPr marL="720000" indent="0"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12589" y="4293096"/>
            <a:ext cx="7920223" cy="1764804"/>
          </a:xfrm>
        </p:spPr>
        <p:txBody>
          <a:bodyPr/>
          <a:lstStyle>
            <a:lvl1pPr marL="0" indent="0">
              <a:buNone/>
              <a:defRPr baseline="0"/>
            </a:lvl1pPr>
            <a:lvl2pPr marL="180000" indent="0">
              <a:buNone/>
              <a:defRPr/>
            </a:lvl2pPr>
            <a:lvl3pPr marL="35975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e-DE" dirty="0"/>
              <a:t>Die Platzierung des Textes kann oberhalb der Bilder als auch unterhalb erfolgen.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70154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 rot="5400000">
            <a:off x="-1510406" y="-132719"/>
            <a:ext cx="8023945" cy="4356076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bg1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7" y="728663"/>
            <a:ext cx="3870325" cy="12977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601437" y="1813886"/>
            <a:ext cx="3880076" cy="3055274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3906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kleinem Inf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>
            <a:off x="-1" y="3624956"/>
            <a:ext cx="4481513" cy="2432944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tx2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7434" y="3624956"/>
            <a:ext cx="3300490" cy="243294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2"/>
              </a:buClr>
              <a:buSzPct val="75000"/>
              <a:buFont typeface="Symbol" charset="2"/>
              <a:buNone/>
              <a:tabLst/>
              <a:defRPr baseline="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5975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2"/>
              </a:buClr>
              <a:buSzPct val="75000"/>
              <a:buFont typeface="Symbol" charset="2"/>
              <a:buNone/>
              <a:tabLst/>
              <a:defRPr/>
            </a:pPr>
            <a:r>
              <a:rPr lang="de-DE" dirty="0"/>
              <a:t>Hier kann ein kleiner Text zum Bild stehen. Dieses kann über „Hintergrund formatieren“ (Rechtsklick auf dem Bild) geändert werden.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0"/>
            <a:ext cx="7931375" cy="476672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180000" indent="0">
              <a:buNone/>
              <a:defRPr sz="1200"/>
            </a:lvl2pPr>
            <a:lvl3pPr marL="35975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96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6">
            <a:extLst>
              <a:ext uri="{FF2B5EF4-FFF2-40B4-BE49-F238E27FC236}">
                <a16:creationId xmlns:a16="http://schemas.microsoft.com/office/drawing/2014/main" id="{6B9CC6AB-4611-4FCC-9537-7D6CD7F04B73}"/>
              </a:ext>
            </a:extLst>
          </p:cNvPr>
          <p:cNvSpPr/>
          <p:nvPr userDrawn="1"/>
        </p:nvSpPr>
        <p:spPr>
          <a:xfrm>
            <a:off x="0" y="0"/>
            <a:ext cx="9144001" cy="6858000"/>
          </a:xfrm>
          <a:custGeom>
            <a:avLst/>
            <a:gdLst>
              <a:gd name="connsiteX0" fmla="*/ 9144000 w 9144000"/>
              <a:gd name="connsiteY0" fmla="*/ 4545195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6423919 h 6858000"/>
              <a:gd name="connsiteX4" fmla="*/ 6805630 w 9144000"/>
              <a:gd name="connsiteY4" fmla="*/ 6423919 h 6858000"/>
              <a:gd name="connsiteX5" fmla="*/ 9063660 w 9144000"/>
              <a:gd name="connsiteY5" fmla="*/ 4666603 h 6858000"/>
              <a:gd name="connsiteX6" fmla="*/ 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2322643 h 6858000"/>
              <a:gd name="connsiteX9" fmla="*/ 9100185 w 9144000"/>
              <a:gd name="connsiteY9" fmla="*/ 2253633 h 6858000"/>
              <a:gd name="connsiteX10" fmla="*/ 6805630 w 9144000"/>
              <a:gd name="connsiteY10" fmla="*/ 491432 h 6858000"/>
              <a:gd name="connsiteX11" fmla="*/ 0 w 9144000"/>
              <a:gd name="connsiteY11" fmla="*/ 491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9144000" y="4545195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6423919"/>
                </a:lnTo>
                <a:lnTo>
                  <a:pt x="6805630" y="6423919"/>
                </a:lnTo>
                <a:cubicBezTo>
                  <a:pt x="7670058" y="6423919"/>
                  <a:pt x="8501556" y="5486684"/>
                  <a:pt x="9063660" y="466660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322643"/>
                </a:lnTo>
                <a:lnTo>
                  <a:pt x="9100185" y="2253633"/>
                </a:lnTo>
                <a:cubicBezTo>
                  <a:pt x="8557214" y="1431273"/>
                  <a:pt x="7733667" y="491432"/>
                  <a:pt x="6805630" y="491432"/>
                </a:cubicBezTo>
                <a:lnTo>
                  <a:pt x="0" y="491432"/>
                </a:lnTo>
                <a:close/>
              </a:path>
            </a:pathLst>
          </a:custGeom>
          <a:solidFill>
            <a:schemeClr val="tx2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0"/>
            <a:ext cx="7931375" cy="476672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80000" indent="0">
              <a:buNone/>
              <a:defRPr sz="1200"/>
            </a:lvl2pPr>
            <a:lvl3pPr marL="35975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978522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>
            <a:off x="-1152636" y="491432"/>
            <a:ext cx="10927712" cy="5932487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accent1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 rot="5400000">
            <a:off x="-1510406" y="-132719"/>
            <a:ext cx="8023945" cy="4356076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tx2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437" y="6567319"/>
            <a:ext cx="5748266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4368" y="6583799"/>
            <a:ext cx="648445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076056" y="1808163"/>
            <a:ext cx="3456757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611188" y="1808162"/>
            <a:ext cx="3870325" cy="2282676"/>
          </a:xfrm>
          <a:prstGeom prst="rect">
            <a:avLst/>
          </a:prstGeom>
        </p:spPr>
        <p:txBody>
          <a:bodyPr anchor="t"/>
          <a:lstStyle>
            <a:lvl1pPr algn="ctr">
              <a:defRPr sz="4000" b="1">
                <a:solidFill>
                  <a:schemeClr val="bg1"/>
                </a:solidFill>
                <a:latin typeface="+mj-lt"/>
                <a:cs typeface="Segoe U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2"/>
          <p:cNvSpPr txBox="1">
            <a:spLocks/>
          </p:cNvSpPr>
          <p:nvPr userDrawn="1"/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9pPr>
          </a:lstStyle>
          <a:p>
            <a:fld id="{5FE8ADF1-C0BA-4FF4-B83F-E54D936291F5}" type="datetime1">
              <a:rPr lang="de-DE" smtClean="0">
                <a:solidFill>
                  <a:schemeClr val="tx1"/>
                </a:solidFill>
              </a:rPr>
              <a:pPr/>
              <a:t>20.03.2025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1865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>
            <a:off x="-39745" y="1046291"/>
            <a:ext cx="8567126" cy="4650961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tx2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1561" y="2598959"/>
            <a:ext cx="7092788" cy="1028507"/>
          </a:xfrm>
          <a:prstGeom prst="rect">
            <a:avLst/>
          </a:prstGeom>
        </p:spPr>
        <p:txBody>
          <a:bodyPr bIns="43200" anchor="b"/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einfügen zur Strukturierung der Präsentation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1561" y="3699474"/>
            <a:ext cx="7092788" cy="5936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kann eine Unterzeile eingefügt werden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650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bla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>
            <a:off x="-1152636" y="491432"/>
            <a:ext cx="10927712" cy="5932487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bg1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188" y="1808163"/>
            <a:ext cx="79216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611188" y="730250"/>
            <a:ext cx="7921625" cy="898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  <a:cs typeface="Segoe U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0"/>
            <a:ext cx="7931375" cy="476672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80000" indent="0">
              <a:buNone/>
              <a:defRPr sz="1200"/>
            </a:lvl2pPr>
            <a:lvl3pPr marL="35975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9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blau fläch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>
            <a:off x="-1152636" y="491432"/>
            <a:ext cx="10927712" cy="5932487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tx2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437" y="6567319"/>
            <a:ext cx="5748266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4368" y="6583799"/>
            <a:ext cx="648445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2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26" name="Text Box 10"/>
          <p:cNvSpPr txBox="1">
            <a:spLocks noChangeArrowheads="1"/>
          </p:cNvSpPr>
          <p:nvPr userDrawn="1"/>
        </p:nvSpPr>
        <p:spPr bwMode="auto">
          <a:xfrm>
            <a:off x="601438" y="0"/>
            <a:ext cx="79313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50000"/>
              </a:spcBef>
              <a:defRPr/>
            </a:pPr>
            <a:r>
              <a:rPr lang="de-DE" sz="1200" dirty="0">
                <a:solidFill>
                  <a:schemeClr val="bg1"/>
                </a:solidFill>
                <a:latin typeface="+mn-lt"/>
              </a:rPr>
              <a:t>Optionale Kennzeichnungszeile</a:t>
            </a:r>
          </a:p>
        </p:txBody>
      </p:sp>
      <p:sp>
        <p:nvSpPr>
          <p:cNvPr id="3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188" y="1808163"/>
            <a:ext cx="79216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611188" y="730250"/>
            <a:ext cx="7921625" cy="898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cs typeface="Segoe U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0"/>
            <a:ext cx="7931375" cy="476672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180000" indent="0">
              <a:buNone/>
              <a:defRPr sz="1200"/>
            </a:lvl2pPr>
            <a:lvl3pPr marL="35975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</p:spTree>
    <p:extLst>
      <p:ext uri="{BB962C8B-B14F-4D97-AF65-F5344CB8AC3E}">
        <p14:creationId xmlns:p14="http://schemas.microsoft.com/office/powerpoint/2010/main" val="178369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>
            <a:off x="-39745" y="1046291"/>
            <a:ext cx="8567126" cy="4650961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accent1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437" y="6567319"/>
            <a:ext cx="5748266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4368" y="6583799"/>
            <a:ext cx="648445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2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1561" y="2598959"/>
            <a:ext cx="7092788" cy="1028507"/>
          </a:xfrm>
          <a:prstGeom prst="rect">
            <a:avLst/>
          </a:prstGeom>
        </p:spPr>
        <p:txBody>
          <a:bodyPr bIns="43200" anchor="b"/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einfügen zur Strukturierung der Präsentation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1561" y="3699474"/>
            <a:ext cx="7092788" cy="5936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kann eine Unterzeile eingefügt werden</a:t>
            </a:r>
          </a:p>
        </p:txBody>
      </p:sp>
    </p:spTree>
    <p:extLst>
      <p:ext uri="{BB962C8B-B14F-4D97-AF65-F5344CB8AC3E}">
        <p14:creationId xmlns:p14="http://schemas.microsoft.com/office/powerpoint/2010/main" val="232188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ro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>
            <a:off x="-1152636" y="491432"/>
            <a:ext cx="10927712" cy="5932487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bg1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188" y="1808163"/>
            <a:ext cx="79216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611188" y="730250"/>
            <a:ext cx="7921625" cy="898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  <a:cs typeface="Segoe U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0"/>
            <a:ext cx="7931375" cy="476672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80000" indent="0">
              <a:buNone/>
              <a:defRPr sz="1200"/>
            </a:lvl2pPr>
            <a:lvl3pPr marL="35975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05800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rot fläch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>
            <a:off x="-1152636" y="491432"/>
            <a:ext cx="10927712" cy="5932487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accent1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437" y="6567319"/>
            <a:ext cx="5748266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4368" y="6583799"/>
            <a:ext cx="648445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6" name="Text Box 10"/>
          <p:cNvSpPr txBox="1">
            <a:spLocks noChangeArrowheads="1"/>
          </p:cNvSpPr>
          <p:nvPr userDrawn="1"/>
        </p:nvSpPr>
        <p:spPr bwMode="auto">
          <a:xfrm>
            <a:off x="601438" y="0"/>
            <a:ext cx="79313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50000"/>
              </a:spcBef>
              <a:defRPr/>
            </a:pPr>
            <a:r>
              <a:rPr lang="de-DE" sz="1200" dirty="0">
                <a:solidFill>
                  <a:schemeClr val="bg1"/>
                </a:solidFill>
                <a:latin typeface="+mn-lt"/>
              </a:rPr>
              <a:t>Optionale Kennzeichnungszeile</a:t>
            </a:r>
          </a:p>
        </p:txBody>
      </p:sp>
      <p:sp>
        <p:nvSpPr>
          <p:cNvPr id="3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188" y="1808163"/>
            <a:ext cx="79216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611188" y="730250"/>
            <a:ext cx="7921625" cy="898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cs typeface="Segoe U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2"/>
          <p:cNvSpPr txBox="1">
            <a:spLocks/>
          </p:cNvSpPr>
          <p:nvPr userDrawn="1"/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9pPr>
          </a:lstStyle>
          <a:p>
            <a:fld id="{5FE8ADF1-C0BA-4FF4-B83F-E54D936291F5}" type="datetime1">
              <a:rPr lang="de-DE" smtClean="0">
                <a:solidFill>
                  <a:schemeClr val="tx1"/>
                </a:solidFill>
              </a:rPr>
              <a:pPr/>
              <a:t>20.03.2025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0"/>
            <a:ext cx="7931375" cy="476672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180000" indent="0">
              <a:buNone/>
              <a:defRPr sz="1200"/>
            </a:lvl2pPr>
            <a:lvl3pPr marL="35975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</p:spTree>
    <p:extLst>
      <p:ext uri="{BB962C8B-B14F-4D97-AF65-F5344CB8AC3E}">
        <p14:creationId xmlns:p14="http://schemas.microsoft.com/office/powerpoint/2010/main" val="67060823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11188" y="1808163"/>
            <a:ext cx="3870325" cy="4249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 rot="10800000">
            <a:off x="4893036" y="1808162"/>
            <a:ext cx="4575508" cy="1296801"/>
            <a:chOff x="-509" y="3998904"/>
            <a:chExt cx="8532949" cy="2418428"/>
          </a:xfrm>
        </p:grpSpPr>
        <p:sp>
          <p:nvSpPr>
            <p:cNvPr id="12" name="Grafik 4">
              <a:extLst>
                <a:ext uri="{FF2B5EF4-FFF2-40B4-BE49-F238E27FC236}">
                  <a16:creationId xmlns:a16="http://schemas.microsoft.com/office/drawing/2014/main" id="{C4E1985C-E451-4057-A2AB-761187918023}"/>
                </a:ext>
              </a:extLst>
            </p:cNvPr>
            <p:cNvSpPr/>
            <p:nvPr userDrawn="1"/>
          </p:nvSpPr>
          <p:spPr>
            <a:xfrm>
              <a:off x="1787942" y="3998904"/>
              <a:ext cx="6744498" cy="2418428"/>
            </a:xfrm>
            <a:custGeom>
              <a:avLst/>
              <a:gdLst>
                <a:gd name="connsiteX0" fmla="*/ 10003833 w 12192236"/>
                <a:gd name="connsiteY0" fmla="*/ -431 h 4371866"/>
                <a:gd name="connsiteX1" fmla="*/ 12192126 w 12192236"/>
                <a:gd name="connsiteY1" fmla="*/ 2188535 h 4371866"/>
                <a:gd name="connsiteX2" fmla="*/ 10003833 w 12192236"/>
                <a:gd name="connsiteY2" fmla="*/ 4371435 h 4371866"/>
                <a:gd name="connsiteX3" fmla="*/ -111 w 12192236"/>
                <a:gd name="connsiteY3" fmla="*/ 4371435 h 4371866"/>
                <a:gd name="connsiteX4" fmla="*/ -111 w 12192236"/>
                <a:gd name="connsiteY4" fmla="*/ -431 h 437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236" h="4371866">
                  <a:moveTo>
                    <a:pt x="10003833" y="-431"/>
                  </a:moveTo>
                  <a:cubicBezTo>
                    <a:pt x="11219663" y="-431"/>
                    <a:pt x="12192126" y="2188535"/>
                    <a:pt x="12192126" y="2188535"/>
                  </a:cubicBezTo>
                  <a:cubicBezTo>
                    <a:pt x="12192126" y="2188535"/>
                    <a:pt x="11136328" y="4371435"/>
                    <a:pt x="10003833" y="4371435"/>
                  </a:cubicBezTo>
                  <a:lnTo>
                    <a:pt x="-111" y="4371435"/>
                  </a:lnTo>
                  <a:lnTo>
                    <a:pt x="-111" y="-431"/>
                  </a:lnTo>
                  <a:close/>
                </a:path>
              </a:pathLst>
            </a:custGeom>
            <a:solidFill>
              <a:schemeClr val="bg2"/>
            </a:solidFill>
            <a:ln w="3370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3" name="Rechteck 12"/>
            <p:cNvSpPr/>
            <p:nvPr userDrawn="1"/>
          </p:nvSpPr>
          <p:spPr bwMode="auto">
            <a:xfrm>
              <a:off x="-509" y="3998904"/>
              <a:ext cx="1980221" cy="2418428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poS" pitchFamily="2" charset="0"/>
              </a:endParaRPr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 rot="10800000">
            <a:off x="4893036" y="3260546"/>
            <a:ext cx="4575508" cy="1296801"/>
            <a:chOff x="-509" y="3998904"/>
            <a:chExt cx="8532949" cy="2418428"/>
          </a:xfrm>
        </p:grpSpPr>
        <p:sp>
          <p:nvSpPr>
            <p:cNvPr id="15" name="Grafik 4">
              <a:extLst>
                <a:ext uri="{FF2B5EF4-FFF2-40B4-BE49-F238E27FC236}">
                  <a16:creationId xmlns:a16="http://schemas.microsoft.com/office/drawing/2014/main" id="{C4E1985C-E451-4057-A2AB-761187918023}"/>
                </a:ext>
              </a:extLst>
            </p:cNvPr>
            <p:cNvSpPr/>
            <p:nvPr userDrawn="1"/>
          </p:nvSpPr>
          <p:spPr>
            <a:xfrm>
              <a:off x="1787942" y="3998904"/>
              <a:ext cx="6744498" cy="2418428"/>
            </a:xfrm>
            <a:custGeom>
              <a:avLst/>
              <a:gdLst>
                <a:gd name="connsiteX0" fmla="*/ 10003833 w 12192236"/>
                <a:gd name="connsiteY0" fmla="*/ -431 h 4371866"/>
                <a:gd name="connsiteX1" fmla="*/ 12192126 w 12192236"/>
                <a:gd name="connsiteY1" fmla="*/ 2188535 h 4371866"/>
                <a:gd name="connsiteX2" fmla="*/ 10003833 w 12192236"/>
                <a:gd name="connsiteY2" fmla="*/ 4371435 h 4371866"/>
                <a:gd name="connsiteX3" fmla="*/ -111 w 12192236"/>
                <a:gd name="connsiteY3" fmla="*/ 4371435 h 4371866"/>
                <a:gd name="connsiteX4" fmla="*/ -111 w 12192236"/>
                <a:gd name="connsiteY4" fmla="*/ -431 h 437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236" h="4371866">
                  <a:moveTo>
                    <a:pt x="10003833" y="-431"/>
                  </a:moveTo>
                  <a:cubicBezTo>
                    <a:pt x="11219663" y="-431"/>
                    <a:pt x="12192126" y="2188535"/>
                    <a:pt x="12192126" y="2188535"/>
                  </a:cubicBezTo>
                  <a:cubicBezTo>
                    <a:pt x="12192126" y="2188535"/>
                    <a:pt x="11136328" y="4371435"/>
                    <a:pt x="10003833" y="4371435"/>
                  </a:cubicBezTo>
                  <a:lnTo>
                    <a:pt x="-111" y="4371435"/>
                  </a:lnTo>
                  <a:lnTo>
                    <a:pt x="-111" y="-431"/>
                  </a:lnTo>
                  <a:close/>
                </a:path>
              </a:pathLst>
            </a:custGeom>
            <a:solidFill>
              <a:schemeClr val="accent1"/>
            </a:solidFill>
            <a:ln w="3370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 bwMode="auto">
            <a:xfrm>
              <a:off x="-509" y="3998904"/>
              <a:ext cx="1980221" cy="241842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poS" pitchFamily="2" charset="0"/>
              </a:endParaRPr>
            </a:p>
          </p:txBody>
        </p:sp>
      </p:grpSp>
      <p:grpSp>
        <p:nvGrpSpPr>
          <p:cNvPr id="17" name="Gruppieren 16"/>
          <p:cNvGrpSpPr/>
          <p:nvPr userDrawn="1"/>
        </p:nvGrpSpPr>
        <p:grpSpPr>
          <a:xfrm rot="10800000">
            <a:off x="4893036" y="4712929"/>
            <a:ext cx="4575508" cy="1296801"/>
            <a:chOff x="-509" y="3998904"/>
            <a:chExt cx="8532949" cy="2418428"/>
          </a:xfrm>
        </p:grpSpPr>
        <p:sp>
          <p:nvSpPr>
            <p:cNvPr id="18" name="Grafik 4">
              <a:extLst>
                <a:ext uri="{FF2B5EF4-FFF2-40B4-BE49-F238E27FC236}">
                  <a16:creationId xmlns:a16="http://schemas.microsoft.com/office/drawing/2014/main" id="{C4E1985C-E451-4057-A2AB-761187918023}"/>
                </a:ext>
              </a:extLst>
            </p:cNvPr>
            <p:cNvSpPr/>
            <p:nvPr userDrawn="1"/>
          </p:nvSpPr>
          <p:spPr>
            <a:xfrm>
              <a:off x="1787942" y="3998904"/>
              <a:ext cx="6744498" cy="2418428"/>
            </a:xfrm>
            <a:custGeom>
              <a:avLst/>
              <a:gdLst>
                <a:gd name="connsiteX0" fmla="*/ 10003833 w 12192236"/>
                <a:gd name="connsiteY0" fmla="*/ -431 h 4371866"/>
                <a:gd name="connsiteX1" fmla="*/ 12192126 w 12192236"/>
                <a:gd name="connsiteY1" fmla="*/ 2188535 h 4371866"/>
                <a:gd name="connsiteX2" fmla="*/ 10003833 w 12192236"/>
                <a:gd name="connsiteY2" fmla="*/ 4371435 h 4371866"/>
                <a:gd name="connsiteX3" fmla="*/ -111 w 12192236"/>
                <a:gd name="connsiteY3" fmla="*/ 4371435 h 4371866"/>
                <a:gd name="connsiteX4" fmla="*/ -111 w 12192236"/>
                <a:gd name="connsiteY4" fmla="*/ -431 h 437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236" h="4371866">
                  <a:moveTo>
                    <a:pt x="10003833" y="-431"/>
                  </a:moveTo>
                  <a:cubicBezTo>
                    <a:pt x="11219663" y="-431"/>
                    <a:pt x="12192126" y="2188535"/>
                    <a:pt x="12192126" y="2188535"/>
                  </a:cubicBezTo>
                  <a:cubicBezTo>
                    <a:pt x="12192126" y="2188535"/>
                    <a:pt x="11136328" y="4371435"/>
                    <a:pt x="10003833" y="4371435"/>
                  </a:cubicBezTo>
                  <a:lnTo>
                    <a:pt x="-111" y="4371435"/>
                  </a:lnTo>
                  <a:lnTo>
                    <a:pt x="-111" y="-431"/>
                  </a:lnTo>
                  <a:close/>
                </a:path>
              </a:pathLst>
            </a:custGeom>
            <a:solidFill>
              <a:schemeClr val="tx2"/>
            </a:solidFill>
            <a:ln w="3370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9" name="Rechteck 18"/>
            <p:cNvSpPr/>
            <p:nvPr userDrawn="1"/>
          </p:nvSpPr>
          <p:spPr bwMode="auto">
            <a:xfrm>
              <a:off x="-509" y="3998904"/>
              <a:ext cx="1980221" cy="2418428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poS" pitchFamily="2" charset="0"/>
              </a:endParaRPr>
            </a:p>
          </p:txBody>
        </p:sp>
      </p:grp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220072" y="2024832"/>
            <a:ext cx="3312741" cy="900112"/>
          </a:xfrm>
        </p:spPr>
        <p:txBody>
          <a:bodyPr anchor="ctr"/>
          <a:lstStyle>
            <a:lvl1pPr marL="0" indent="0" algn="r">
              <a:buNone/>
              <a:defRPr b="1"/>
            </a:lvl1pPr>
            <a:lvl2pPr marL="180000" indent="0">
              <a:buNone/>
              <a:defRPr/>
            </a:lvl2pPr>
            <a:lvl3pPr marL="35975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5215674" y="3458890"/>
            <a:ext cx="3312741" cy="900112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5975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5220072" y="4911274"/>
            <a:ext cx="3312741" cy="900112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5975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cxnSp>
        <p:nvCxnSpPr>
          <p:cNvPr id="24" name="Gerade Verbindung 23"/>
          <p:cNvCxnSpPr/>
          <p:nvPr userDrawn="1"/>
        </p:nvCxnSpPr>
        <p:spPr bwMode="auto">
          <a:xfrm>
            <a:off x="0" y="487363"/>
            <a:ext cx="9144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0"/>
            <a:ext cx="7921625" cy="487363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180000" indent="0">
              <a:buNone/>
              <a:defRPr sz="1500">
                <a:solidFill>
                  <a:schemeClr val="accent1"/>
                </a:solidFill>
              </a:defRPr>
            </a:lvl2pPr>
            <a:lvl3pPr marL="359750" indent="0">
              <a:buNone/>
              <a:defRPr sz="1500">
                <a:solidFill>
                  <a:schemeClr val="accent1"/>
                </a:solidFill>
              </a:defRPr>
            </a:lvl3pPr>
            <a:lvl4pPr marL="540000" indent="0">
              <a:buNone/>
              <a:defRPr sz="1500">
                <a:solidFill>
                  <a:schemeClr val="accent1"/>
                </a:solidFill>
              </a:defRPr>
            </a:lvl4pPr>
            <a:lvl5pPr marL="720000" indent="0"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</p:spTree>
    <p:extLst>
      <p:ext uri="{BB962C8B-B14F-4D97-AF65-F5344CB8AC3E}">
        <p14:creationId xmlns:p14="http://schemas.microsoft.com/office/powerpoint/2010/main" val="372214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730250"/>
            <a:ext cx="7921625" cy="898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11188" y="1808163"/>
            <a:ext cx="3870325" cy="4249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4" name="Gerade Verbindung 23"/>
          <p:cNvCxnSpPr/>
          <p:nvPr userDrawn="1"/>
        </p:nvCxnSpPr>
        <p:spPr bwMode="auto">
          <a:xfrm>
            <a:off x="0" y="487363"/>
            <a:ext cx="9144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Bildplatzhalter 8"/>
          <p:cNvSpPr>
            <a:spLocks noGrp="1"/>
          </p:cNvSpPr>
          <p:nvPr>
            <p:ph type="pic" sz="quarter" idx="19"/>
          </p:nvPr>
        </p:nvSpPr>
        <p:spPr>
          <a:xfrm>
            <a:off x="4660900" y="1808162"/>
            <a:ext cx="3871913" cy="360277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660900" y="5410932"/>
            <a:ext cx="3871913" cy="646968"/>
          </a:xfrm>
        </p:spPr>
        <p:txBody>
          <a:bodyPr tIns="180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75000"/>
              <a:buFont typeface="Symbol" charset="2"/>
              <a:buNone/>
              <a:tabLst/>
              <a:defRPr sz="1000"/>
            </a:lvl1pPr>
            <a:lvl2pPr marL="180000" indent="0">
              <a:buNone/>
              <a:defRPr sz="1500"/>
            </a:lvl2pPr>
            <a:lvl3pPr marL="35975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2"/>
              </a:buClr>
              <a:buSzPct val="75000"/>
              <a:buFont typeface="Symbol" charset="2"/>
              <a:buNone/>
              <a:tabLst/>
              <a:defRPr/>
            </a:pPr>
            <a:r>
              <a:rPr lang="de-DE" sz="1000" b="1" dirty="0"/>
              <a:t>Bildunterschriften</a:t>
            </a:r>
            <a:r>
              <a:rPr lang="de-DE" sz="1000" dirty="0"/>
              <a:t> werden in Segoe UI 10 </a:t>
            </a:r>
            <a:r>
              <a:rPr lang="de-DE" sz="1000" dirty="0" err="1"/>
              <a:t>pt</a:t>
            </a:r>
            <a:r>
              <a:rPr lang="de-DE" sz="1000" dirty="0"/>
              <a:t> gesetzt. Bei unter dem Bild platzierten Bildunterschriften beträgt der obere Abstand für den inneren Seitenrand des Textfeldes 0,5 cm.</a:t>
            </a:r>
            <a:endParaRPr lang="de-DE" dirty="0"/>
          </a:p>
        </p:txBody>
      </p:sp>
      <p:sp>
        <p:nvSpPr>
          <p:cNvPr id="25" name="Textplatzhalt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0"/>
            <a:ext cx="7921625" cy="487363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180000" indent="0">
              <a:buNone/>
              <a:defRPr sz="1500">
                <a:solidFill>
                  <a:schemeClr val="accent1"/>
                </a:solidFill>
              </a:defRPr>
            </a:lvl2pPr>
            <a:lvl3pPr marL="359750" indent="0">
              <a:buNone/>
              <a:defRPr sz="1500">
                <a:solidFill>
                  <a:schemeClr val="accent1"/>
                </a:solidFill>
              </a:defRPr>
            </a:lvl3pPr>
            <a:lvl4pPr marL="540000" indent="0">
              <a:buNone/>
              <a:defRPr sz="1500">
                <a:solidFill>
                  <a:schemeClr val="accent1"/>
                </a:solidFill>
              </a:defRPr>
            </a:lvl4pPr>
            <a:lvl5pPr marL="720000" indent="0"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  <p:sp>
        <p:nvSpPr>
          <p:cNvPr id="29" name="Datumsplatzhalter 2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25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08163"/>
            <a:ext cx="79216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3934" y="6583799"/>
            <a:ext cx="5748266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4368" y="6583799"/>
            <a:ext cx="648445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730250"/>
            <a:ext cx="7921625" cy="8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31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9" name="Datumsplatzhalter 2"/>
          <p:cNvSpPr>
            <a:spLocks noGrp="1"/>
          </p:cNvSpPr>
          <p:nvPr>
            <p:ph type="dt" sz="half" idx="2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7" r:id="rId2"/>
    <p:sldLayoutId id="2147483974" r:id="rId3"/>
    <p:sldLayoutId id="2147483976" r:id="rId4"/>
    <p:sldLayoutId id="2147483975" r:id="rId5"/>
    <p:sldLayoutId id="2147483872" r:id="rId6"/>
    <p:sldLayoutId id="2147483978" r:id="rId7"/>
    <p:sldLayoutId id="2147483972" r:id="rId8"/>
    <p:sldLayoutId id="2147483981" r:id="rId9"/>
    <p:sldLayoutId id="2147483982" r:id="rId10"/>
    <p:sldLayoutId id="2147483983" r:id="rId11"/>
    <p:sldLayoutId id="2147483973" r:id="rId12"/>
    <p:sldLayoutId id="2147483979" r:id="rId13"/>
    <p:sldLayoutId id="2147483980" r:id="rId14"/>
    <p:sldLayoutId id="2147483984" r:id="rId15"/>
  </p:sldLayoutIdLst>
  <p:hf hdr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800" b="1" i="0">
          <a:solidFill>
            <a:schemeClr val="tx2"/>
          </a:solidFill>
          <a:latin typeface="+mj-lt"/>
          <a:ea typeface="+mj-ea"/>
          <a:cs typeface="Segoe UI" pitchFamily="34" charset="0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9pPr>
    </p:titleStyle>
    <p:bodyStyle>
      <a:lvl1pPr marL="180000" indent="-180000" algn="l" rtl="0" eaLnBrk="0" fontAlgn="base" hangingPunct="0">
        <a:lnSpc>
          <a:spcPct val="100000"/>
        </a:lnSpc>
        <a:spcBef>
          <a:spcPct val="0"/>
        </a:spcBef>
        <a:spcAft>
          <a:spcPts val="1000"/>
        </a:spcAft>
        <a:buClr>
          <a:schemeClr val="tx2"/>
        </a:buClr>
        <a:buSzPct val="75000"/>
        <a:buFont typeface="Symbol" charset="2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rtl="0" eaLnBrk="0" fontAlgn="base" hangingPunct="0">
        <a:lnSpc>
          <a:spcPct val="100000"/>
        </a:lnSpc>
        <a:spcBef>
          <a:spcPct val="0"/>
        </a:spcBef>
        <a:spcAft>
          <a:spcPct val="42000"/>
        </a:spcAft>
        <a:buClr>
          <a:schemeClr val="tx2"/>
        </a:buClr>
        <a:buSzPct val="75000"/>
        <a:buFont typeface="Symbol" charset="2"/>
        <a:buChar char="-"/>
        <a:defRPr sz="2000">
          <a:solidFill>
            <a:schemeClr val="tx1"/>
          </a:solidFill>
          <a:latin typeface="+mn-lt"/>
        </a:defRPr>
      </a:lvl2pPr>
      <a:lvl3pPr marL="539750" indent="-180000" algn="l" rtl="0" eaLnBrk="0" fontAlgn="base" hangingPunct="0">
        <a:lnSpc>
          <a:spcPct val="100000"/>
        </a:lnSpc>
        <a:spcBef>
          <a:spcPct val="0"/>
        </a:spcBef>
        <a:spcAft>
          <a:spcPts val="1000"/>
        </a:spcAft>
        <a:buClr>
          <a:schemeClr val="tx2"/>
        </a:buClr>
        <a:buSzPct val="75000"/>
        <a:buFont typeface="Symbol" charset="2"/>
        <a:buChar char="-"/>
        <a:defRPr sz="2000">
          <a:solidFill>
            <a:schemeClr val="tx1"/>
          </a:solidFill>
          <a:latin typeface="+mn-lt"/>
        </a:defRPr>
      </a:lvl3pPr>
      <a:lvl4pPr marL="720000" indent="-180000" algn="l" rtl="0" eaLnBrk="0" fontAlgn="base" hangingPunct="0">
        <a:lnSpc>
          <a:spcPct val="100000"/>
        </a:lnSpc>
        <a:spcBef>
          <a:spcPct val="0"/>
        </a:spcBef>
        <a:spcAft>
          <a:spcPts val="1000"/>
        </a:spcAft>
        <a:buClr>
          <a:schemeClr val="tx2"/>
        </a:buClr>
        <a:buSzPct val="75000"/>
        <a:buFont typeface="Symbol" charset="2"/>
        <a:buChar char="-"/>
        <a:defRPr sz="2000">
          <a:solidFill>
            <a:schemeClr val="tx1"/>
          </a:solidFill>
          <a:latin typeface="+mn-lt"/>
        </a:defRPr>
      </a:lvl4pPr>
      <a:lvl5pPr marL="900000" indent="-180000" algn="l" rtl="0" eaLnBrk="0" fontAlgn="base" hangingPunct="0">
        <a:lnSpc>
          <a:spcPct val="100000"/>
        </a:lnSpc>
        <a:spcBef>
          <a:spcPct val="0"/>
        </a:spcBef>
        <a:spcAft>
          <a:spcPct val="42000"/>
        </a:spcAft>
        <a:buClr>
          <a:schemeClr val="tx2"/>
        </a:buClr>
        <a:buSzPct val="75000"/>
        <a:buFont typeface="Symbol" charset="2"/>
        <a:buChar char="-"/>
        <a:defRPr sz="2000">
          <a:solidFill>
            <a:schemeClr val="tx1"/>
          </a:solidFill>
          <a:latin typeface="+mn-lt"/>
        </a:defRPr>
      </a:lvl5pPr>
      <a:lvl6pPr marL="2081213" indent="-182563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000">
          <a:solidFill>
            <a:schemeClr val="tx1"/>
          </a:solidFill>
          <a:latin typeface="+mn-lt"/>
        </a:defRPr>
      </a:lvl6pPr>
      <a:lvl7pPr marL="2538413" indent="-182563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000">
          <a:solidFill>
            <a:schemeClr val="tx1"/>
          </a:solidFill>
          <a:latin typeface="+mn-lt"/>
        </a:defRPr>
      </a:lvl7pPr>
      <a:lvl8pPr marL="2995613" indent="-182563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000">
          <a:solidFill>
            <a:schemeClr val="tx1"/>
          </a:solidFill>
          <a:latin typeface="+mn-lt"/>
        </a:defRPr>
      </a:lvl8pPr>
      <a:lvl9pPr marL="3452813" indent="-182563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524" y="4575321"/>
            <a:ext cx="8136904" cy="1397839"/>
          </a:xfrm>
        </p:spPr>
        <p:txBody>
          <a:bodyPr anchor="b"/>
          <a:lstStyle/>
          <a:p>
            <a:r>
              <a:rPr lang="de-DE" dirty="0"/>
              <a:t>Das Warendorfer Sportkonzept – WSK</a:t>
            </a:r>
            <a:br>
              <a:rPr lang="de-DE"/>
            </a:br>
            <a:br>
              <a:rPr lang="de-DE"/>
            </a:br>
            <a:r>
              <a:rPr lang="de-DE" sz="2400" b="0"/>
              <a:t>Bezirksausschuss </a:t>
            </a:r>
            <a:r>
              <a:rPr lang="de-DE" sz="2400" b="0" dirty="0"/>
              <a:t>Freckenhorst-Hoetmar </a:t>
            </a:r>
            <a:r>
              <a:rPr lang="de-DE" sz="2400" b="0"/>
              <a:t>am 11.03.25</a:t>
            </a:r>
            <a:endParaRPr 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220183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601437" y="6567319"/>
            <a:ext cx="5748266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© Warendorf  |  Warendorfer Sportkonzept - WSK  |  Amt für Schule, Jugend und Sport</a:t>
            </a: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7884368" y="6583799"/>
            <a:ext cx="648445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fld id="{99889857-66A3-4722-BE1D-53A3AB7F32F4}" type="slidenum">
              <a:rPr lang="de-DE" smtClean="0">
                <a:solidFill>
                  <a:schemeClr val="bg1"/>
                </a:solidFill>
                <a:latin typeface="+mn-lt"/>
              </a:rPr>
              <a:pPr/>
              <a:t>10</a:t>
            </a:fld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/>
          <a:lstStyle/>
          <a:p>
            <a:fld id="{5DA3FE62-F358-43C4-8C3C-F5DF86344383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3076"/>
            <a:ext cx="7921625" cy="4249737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 großartiges ehrenamtliches Engagement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 ortsteilbezogene Ideen / Wünsche / Anregungen, aber auch Themen, die in allen Quartieren aktuell sind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 gemischte Gruppen (Vereine, Schule, Politik, Bürger, Verwaltung)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 wichtige Aspekte sind Austausch und Vernetzung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 ein kontinuierlicher Prozess</a:t>
            </a:r>
          </a:p>
          <a:p>
            <a:pPr marL="0" indent="0" eaLnBrk="1" hangingPunct="1">
              <a:spcAft>
                <a:spcPts val="0"/>
              </a:spcAft>
              <a:buNone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None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à"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601437" y="976697"/>
            <a:ext cx="7921625" cy="86690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dirty="0">
                <a:solidFill>
                  <a:srgbClr val="9F1932"/>
                </a:solidFill>
                <a:latin typeface="Segoe UI"/>
              </a:rPr>
              <a:t>Fazit</a:t>
            </a:r>
            <a:endParaRPr lang="de-DE" b="0" dirty="0">
              <a:solidFill>
                <a:schemeClr val="tx2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65A6100-A064-4759-B6FE-A4332F2A3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90003"/>
            <a:ext cx="3855074" cy="22487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4AB3EAD-A583-4E7C-99FD-75FF89B81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6" y="4493837"/>
            <a:ext cx="1132437" cy="69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1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de-DE" dirty="0"/>
              <a:t> Ideen/Anregungen werden in das Warendorfer Sportkonzept aufgenommen und die Umsetzung verwaltungsintern geprüft</a:t>
            </a:r>
          </a:p>
          <a:p>
            <a:pPr marL="0" indent="0" eaLnBrk="1" hangingPunct="1">
              <a:buNone/>
            </a:pPr>
            <a:endParaRPr lang="de-DE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de-DE" dirty="0"/>
              <a:t> Maßnahmenvorschläge und Beschluss in den politischen Gremien</a:t>
            </a:r>
          </a:p>
          <a:p>
            <a:pPr marL="0" indent="0" eaLnBrk="1" hangingPunct="1">
              <a:buFontTx/>
              <a:buNone/>
            </a:pPr>
            <a:endParaRPr lang="de-DE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de-DE" dirty="0"/>
              <a:t> Jährliche Berichterstattung mit Ampelsystem zum Umsetzungsstand</a:t>
            </a:r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7" y="1002571"/>
            <a:ext cx="7921625" cy="86690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dirty="0">
                <a:solidFill>
                  <a:srgbClr val="9F1932"/>
                </a:solidFill>
                <a:latin typeface="Segoe UI"/>
              </a:rPr>
              <a:t>Wie geht es weiter….</a:t>
            </a:r>
            <a:endParaRPr lang="de-DE" b="0" dirty="0">
              <a:solidFill>
                <a:schemeClr val="tx2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>
          <a:prstGeom prst="rect">
            <a:avLst/>
          </a:prstGeom>
        </p:spPr>
        <p:txBody>
          <a:bodyPr/>
          <a:lstStyle/>
          <a:p>
            <a:fld id="{5DA3FE62-F358-43C4-8C3C-F5DF86344383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4338" name="Fußzeilenplatzhalter 3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© Warendorf  |  Warendorfer Sportkonzept - WSK  |  Amt für Schule, Jugend und Sport</a:t>
            </a: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fld id="{99889857-66A3-4722-BE1D-53A3AB7F32F4}" type="slidenum">
              <a:rPr lang="de-DE" smtClean="0">
                <a:solidFill>
                  <a:schemeClr val="bg1"/>
                </a:solidFill>
                <a:latin typeface="+mn-lt"/>
              </a:rPr>
              <a:pPr/>
              <a:t>11</a:t>
            </a:fld>
            <a:endParaRPr lang="de-D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03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Warendorfer Sportkonzept - WSK  |  Amt für Schule, Jugend und Sport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96036" y="2132856"/>
            <a:ext cx="3870325" cy="241292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de-DE" dirty="0"/>
          </a:p>
          <a:p>
            <a:pPr marL="0" indent="0">
              <a:spcAft>
                <a:spcPts val="0"/>
              </a:spcAft>
              <a:buNone/>
            </a:pPr>
            <a:endParaRPr lang="de-DE" dirty="0"/>
          </a:p>
          <a:p>
            <a:pPr marL="0" indent="0">
              <a:spcAft>
                <a:spcPts val="0"/>
              </a:spcAft>
              <a:buNone/>
            </a:pPr>
            <a:r>
              <a:rPr lang="de-DE" b="1" dirty="0"/>
              <a:t>Team Sport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dirty="0"/>
              <a:t>Maria Kunstleve</a:t>
            </a:r>
          </a:p>
          <a:p>
            <a:pPr marL="0" indent="0">
              <a:spcAft>
                <a:spcPts val="0"/>
              </a:spcAft>
              <a:buNone/>
            </a:pPr>
            <a:endParaRPr lang="de-DE" dirty="0"/>
          </a:p>
          <a:p>
            <a:pPr marL="0" indent="0">
              <a:spcAft>
                <a:spcPts val="0"/>
              </a:spcAft>
              <a:buNone/>
            </a:pPr>
            <a:r>
              <a:rPr lang="de-DE" dirty="0"/>
              <a:t>Tel. 0 25 81 – 54 1520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dirty="0"/>
              <a:t>Maria.Kunstleve@warendorf.de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1188" y="1808162"/>
            <a:ext cx="3870325" cy="1051570"/>
          </a:xfrm>
        </p:spPr>
        <p:txBody>
          <a:bodyPr/>
          <a:lstStyle/>
          <a:p>
            <a:r>
              <a:rPr lang="de-DE" dirty="0"/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311984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99612" y="913767"/>
            <a:ext cx="7921625" cy="476672"/>
          </a:xfrm>
        </p:spPr>
        <p:txBody>
          <a:bodyPr/>
          <a:lstStyle/>
          <a:p>
            <a:r>
              <a:rPr lang="de-DE" dirty="0"/>
              <a:t>Das Warendorfer Sportkonzept - WSK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Warendorfer Sportkonzept - WSK  |  Amt Schule, Jugend und Sport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2F0E553-3463-4744-83A1-56C93232A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556792"/>
            <a:ext cx="7921625" cy="4716523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de-DE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Warendorf ist eine Stadt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de-DE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des Sports und der Bewegung für alle Menschen! </a:t>
            </a:r>
            <a:endParaRPr lang="de-DE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Fünf operative Ziele: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Das </a:t>
            </a:r>
            <a:r>
              <a:rPr lang="de-DE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Sport- und Bewegungsangebot </a:t>
            </a: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für alle Menschen in Warendorf wird gestärkt und ausgebaut.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de-DE" sz="16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Die </a:t>
            </a:r>
            <a:r>
              <a:rPr lang="de-DE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Sportinfrastruktur</a:t>
            </a: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in Warendorf wird bedarfs- und zeitgerecht sowie zukunftsgerichtet weiterentwickelt.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de-DE" sz="16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Die </a:t>
            </a:r>
            <a:r>
              <a:rPr lang="de-DE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Digitalisierung</a:t>
            </a: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im Sport (u.a. Sportangebote) in den Sportanlagen wird verbessert.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de-DE" sz="16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Die </a:t>
            </a:r>
            <a:r>
              <a:rPr lang="de-DE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Zusammenarbeit</a:t>
            </a: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aller am Sport in Warendorf beteiligten Akteure wird ausgebaut.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de-DE" sz="1600" dirty="0">
              <a:effectLst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de-DE" sz="1600" dirty="0">
                <a:effectLst/>
                <a:ea typeface="Calibri" panose="020F0502020204030204" pitchFamily="34" charset="0"/>
              </a:rPr>
              <a:t>Die besonderen </a:t>
            </a:r>
            <a:r>
              <a:rPr lang="de-DE" sz="1600" b="1" u="sng" dirty="0">
                <a:effectLst/>
                <a:ea typeface="Calibri" panose="020F0502020204030204" pitchFamily="34" charset="0"/>
              </a:rPr>
              <a:t>Alleinstellungsmerkmale</a:t>
            </a:r>
            <a:r>
              <a:rPr lang="de-DE" sz="1600" dirty="0">
                <a:effectLst/>
                <a:ea typeface="Calibri" panose="020F0502020204030204" pitchFamily="34" charset="0"/>
              </a:rPr>
              <a:t> in der Stadt des Sports werden weiterentwickelt und gefördert</a:t>
            </a:r>
            <a:endParaRPr lang="de-DE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601437" y="6567319"/>
            <a:ext cx="5748266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© Warendorf  |  Warendorfer Sportkonzept - WSK |  Amt für Schule, Jugend und Sport</a:t>
            </a: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7884368" y="6583799"/>
            <a:ext cx="648445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fld id="{99889857-66A3-4722-BE1D-53A3AB7F32F4}" type="slidenum">
              <a:rPr lang="de-DE" smtClean="0">
                <a:solidFill>
                  <a:schemeClr val="bg1"/>
                </a:solidFill>
                <a:latin typeface="+mn-lt"/>
              </a:rPr>
              <a:pPr/>
              <a:t>3</a:t>
            </a:fld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/>
          <a:lstStyle/>
          <a:p>
            <a:fld id="{5DA3FE62-F358-43C4-8C3C-F5DF86344383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8" y="852526"/>
            <a:ext cx="7921625" cy="86690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z="2800" b="1" dirty="0">
                <a:solidFill>
                  <a:srgbClr val="9F1932"/>
                </a:solidFill>
                <a:latin typeface="Segoe UI"/>
                <a:ea typeface="+mj-ea"/>
                <a:cs typeface="Segoe UI" pitchFamily="34" charset="0"/>
              </a:rPr>
              <a:t>Die Konzeption</a:t>
            </a:r>
            <a:endParaRPr lang="de-DE" b="0" dirty="0">
              <a:solidFill>
                <a:schemeClr val="tx2"/>
              </a:solidFill>
            </a:endParaRPr>
          </a:p>
        </p:txBody>
      </p:sp>
      <p:pic>
        <p:nvPicPr>
          <p:cNvPr id="9" name="Grafik 8" descr="WSK Warendorfer Sportkonzept - Entwurf 11.11.2024 - Excel">
            <a:extLst>
              <a:ext uri="{FF2B5EF4-FFF2-40B4-BE49-F238E27FC236}">
                <a16:creationId xmlns:a16="http://schemas.microsoft.com/office/drawing/2014/main" id="{F72ED72F-45F4-4BC7-ABD9-3BDC0BE7004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t="33973" r="4126" b="17084"/>
          <a:stretch/>
        </p:blipFill>
        <p:spPr bwMode="auto">
          <a:xfrm>
            <a:off x="701570" y="3131287"/>
            <a:ext cx="7740860" cy="2511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 descr="löschen - Excel">
            <a:extLst>
              <a:ext uri="{FF2B5EF4-FFF2-40B4-BE49-F238E27FC236}">
                <a16:creationId xmlns:a16="http://schemas.microsoft.com/office/drawing/2014/main" id="{0E34F0D7-9748-41D0-B327-0A7035757F5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t="24499" r="2529" b="52501"/>
          <a:stretch/>
        </p:blipFill>
        <p:spPr bwMode="auto">
          <a:xfrm>
            <a:off x="1751325" y="1628433"/>
            <a:ext cx="5394960" cy="796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B52D88F8-9EB9-4F93-B923-A554A535B853}"/>
              </a:ext>
            </a:extLst>
          </p:cNvPr>
          <p:cNvSpPr/>
          <p:nvPr/>
        </p:nvSpPr>
        <p:spPr>
          <a:xfrm>
            <a:off x="4103948" y="2495337"/>
            <a:ext cx="250792" cy="438169"/>
          </a:xfrm>
          <a:prstGeom prst="downArrow">
            <a:avLst/>
          </a:prstGeom>
          <a:solidFill>
            <a:srgbClr val="002060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85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34141" y="919939"/>
            <a:ext cx="7931375" cy="476672"/>
          </a:xfrm>
        </p:spPr>
        <p:txBody>
          <a:bodyPr/>
          <a:lstStyle/>
          <a:p>
            <a:r>
              <a:rPr lang="de-DE" sz="2800" b="1" dirty="0">
                <a:solidFill>
                  <a:srgbClr val="9F1932"/>
                </a:solidFill>
                <a:latin typeface="Segoe UI"/>
                <a:ea typeface="+mj-ea"/>
                <a:cs typeface="Segoe UI" pitchFamily="34" charset="0"/>
              </a:rPr>
              <a:t>Die Maßnahmen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Warendorfer Sportkonzept - WSK  |  Amt Schule, Jugend und Sport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48A782FA-B10D-435C-9600-63E0267E2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532" y="1592796"/>
            <a:ext cx="7931375" cy="414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3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601437" y="6567319"/>
            <a:ext cx="5748266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© Warendorf  |  Warendorfer Sportkonzept - WSK  |  Amt für Schule, Jugend und Sport</a:t>
            </a: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7884368" y="6583799"/>
            <a:ext cx="648445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fld id="{99889857-66A3-4722-BE1D-53A3AB7F32F4}" type="slidenum">
              <a:rPr lang="de-DE" smtClean="0">
                <a:solidFill>
                  <a:schemeClr val="bg1"/>
                </a:solidFill>
                <a:latin typeface="+mn-lt"/>
              </a:rPr>
              <a:pPr/>
              <a:t>5</a:t>
            </a:fld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/>
          <a:lstStyle/>
          <a:p>
            <a:fld id="{5DA3FE62-F358-43C4-8C3C-F5DF86344383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3076"/>
            <a:ext cx="7921625" cy="4249737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Workshops in Einen-Müssingen-Milte (27.01.), Warendorf (29.01.), Hoetmar (03.02.), Freckenhorst (12.02.) </a:t>
            </a:r>
          </a:p>
          <a:p>
            <a:pPr eaLnBrk="1" hangingPunct="1">
              <a:spcAft>
                <a:spcPts val="0"/>
              </a:spcAft>
              <a:buFontTx/>
              <a:buChar char="-"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insgesamt ca. 80 Teilnehmer/innen</a:t>
            </a:r>
          </a:p>
          <a:p>
            <a:pPr eaLnBrk="1" hangingPunct="1">
              <a:spcAft>
                <a:spcPts val="0"/>
              </a:spcAft>
              <a:buFontTx/>
              <a:buChar char="-"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aus Politik, Bürgerschaft, Vereine (Sportvereine </a:t>
            </a:r>
          </a:p>
          <a:p>
            <a:pPr marL="0" indent="0" eaLnBrk="1" hangingPunct="1">
              <a:spcAft>
                <a:spcPts val="0"/>
              </a:spcAft>
              <a:buNone/>
            </a:pPr>
            <a:r>
              <a:rPr lang="de-DE" dirty="0"/>
              <a:t>  und andere Vereine), Schule/OGS/Kita, Verwaltung</a:t>
            </a:r>
          </a:p>
          <a:p>
            <a:pPr marL="0" indent="0" eaLnBrk="1" hangingPunct="1">
              <a:spcAft>
                <a:spcPts val="0"/>
              </a:spcAft>
              <a:buNone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Moderation durch Stadtsportverband (Peter</a:t>
            </a:r>
          </a:p>
          <a:p>
            <a:pPr marL="0" indent="0" eaLnBrk="1" hangingPunct="1">
              <a:spcAft>
                <a:spcPts val="0"/>
              </a:spcAft>
              <a:buNone/>
            </a:pPr>
            <a:r>
              <a:rPr lang="de-DE" dirty="0"/>
              <a:t>   Huerkamp) und Team Sport (Maria Kunstleve)</a:t>
            </a:r>
          </a:p>
          <a:p>
            <a:pPr marL="0" indent="0" eaLnBrk="1" hangingPunct="1">
              <a:spcAft>
                <a:spcPts val="0"/>
              </a:spcAft>
              <a:buNone/>
            </a:pPr>
            <a:endParaRPr lang="de-DE" dirty="0"/>
          </a:p>
          <a:p>
            <a:pPr eaLnBrk="1" hangingPunct="1">
              <a:spcAft>
                <a:spcPts val="0"/>
              </a:spcAft>
              <a:buFontTx/>
              <a:buChar char="-"/>
            </a:pPr>
            <a:endParaRPr lang="de-DE" b="1" dirty="0"/>
          </a:p>
          <a:p>
            <a:pPr eaLnBrk="1" hangingPunct="1">
              <a:spcAft>
                <a:spcPts val="0"/>
              </a:spcAft>
              <a:buFontTx/>
              <a:buChar char="-"/>
            </a:pPr>
            <a:endParaRPr lang="de-DE" b="1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b="1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b="1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8" y="976697"/>
            <a:ext cx="7921625" cy="86690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dirty="0">
                <a:solidFill>
                  <a:srgbClr val="9F1932"/>
                </a:solidFill>
                <a:latin typeface="Segoe UI"/>
              </a:rPr>
              <a:t>Die Workshops</a:t>
            </a:r>
            <a:endParaRPr lang="de-DE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6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601437" y="6567319"/>
            <a:ext cx="5748266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© Warendorf  |  Warendorfer Sportkonzept - WSK  |  Amt für Schule, Jugend und Sport</a:t>
            </a: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7884368" y="6583799"/>
            <a:ext cx="648445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fld id="{99889857-66A3-4722-BE1D-53A3AB7F32F4}" type="slidenum">
              <a:rPr lang="de-DE" smtClean="0">
                <a:solidFill>
                  <a:schemeClr val="bg1"/>
                </a:solidFill>
                <a:latin typeface="+mn-lt"/>
              </a:rPr>
              <a:pPr/>
              <a:t>6</a:t>
            </a:fld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/>
          <a:lstStyle/>
          <a:p>
            <a:fld id="{5DA3FE62-F358-43C4-8C3C-F5DF86344383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3076"/>
            <a:ext cx="7921625" cy="42497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spcAft>
                <a:spcPts val="0"/>
              </a:spcAft>
              <a:buNone/>
            </a:pPr>
            <a:r>
              <a:rPr lang="de-DE" b="1" dirty="0"/>
              <a:t>Ortsteil Freckenhorst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b="1" dirty="0"/>
              <a:t> Ziel 1 | Sport- und Bewegungsangebot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Kooperation Ganztag / Vernetzung Verein, Kita, Schule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Angebot Sportabzeichen / Bundesjugendspiele / Rehasport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de-DE" b="1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b="1" dirty="0"/>
              <a:t> Ziel 2 | Sportinfrastruktur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Sportplatz </a:t>
            </a:r>
            <a:r>
              <a:rPr lang="de-DE" dirty="0" err="1"/>
              <a:t>Feidiek</a:t>
            </a:r>
            <a:r>
              <a:rPr lang="de-DE" dirty="0"/>
              <a:t> (zusätzlicher Kunstrasenplatz, Parkplätze, Glasfaseranschluss)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Sanierungskonzept / Nutzung Bürgerenergiegesetz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Neue Sporthalle (Bandenwerbung)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Bewegungsfreundliche Schulhöfe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Trendsport (</a:t>
            </a:r>
            <a:r>
              <a:rPr lang="de-DE" dirty="0" err="1"/>
              <a:t>Padel</a:t>
            </a:r>
            <a:r>
              <a:rPr lang="de-DE" dirty="0"/>
              <a:t>-Anlage)</a:t>
            </a:r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601437" y="976697"/>
            <a:ext cx="7921625" cy="86690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dirty="0">
                <a:solidFill>
                  <a:srgbClr val="9F1932"/>
                </a:solidFill>
                <a:latin typeface="Segoe UI"/>
              </a:rPr>
              <a:t>Ergebnisse / Ideen / Anregungen  </a:t>
            </a:r>
            <a:endParaRPr lang="de-DE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0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601437" y="6567319"/>
            <a:ext cx="5748266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© Warendorf  |  Warendorfer Sportkonzept - WSK  |  Amt für Schule, Jugend und Sport</a:t>
            </a: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7884368" y="6583799"/>
            <a:ext cx="648445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fld id="{99889857-66A3-4722-BE1D-53A3AB7F32F4}" type="slidenum">
              <a:rPr lang="de-DE" smtClean="0">
                <a:solidFill>
                  <a:schemeClr val="bg1"/>
                </a:solidFill>
                <a:latin typeface="+mn-lt"/>
              </a:rPr>
              <a:pPr/>
              <a:t>7</a:t>
            </a:fld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/>
          <a:lstStyle/>
          <a:p>
            <a:fld id="{5DA3FE62-F358-43C4-8C3C-F5DF86344383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3076"/>
            <a:ext cx="7921625" cy="42497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spcAft>
                <a:spcPts val="0"/>
              </a:spcAft>
              <a:buNone/>
            </a:pPr>
            <a:r>
              <a:rPr lang="de-DE" b="1" dirty="0"/>
              <a:t>Ortsteil Freckenhorst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b="1" dirty="0"/>
              <a:t> Ziel 3 | Digitalisierung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WLAN</a:t>
            </a:r>
          </a:p>
          <a:p>
            <a:pPr marL="0" indent="0" eaLnBrk="1" hangingPunct="1">
              <a:spcAft>
                <a:spcPts val="0"/>
              </a:spcAft>
              <a:buNone/>
            </a:pPr>
            <a:endParaRPr lang="de-DE" b="1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b="1" dirty="0"/>
              <a:t> Ziel 4 | Zusammenarbeit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fehlende Übungsleiter/Trainer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Trainer/Übungsleiter (Werbung, Aus-/Fortbildung)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Zusammenarbeit Kita-Verein-Übungsleiter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Jährlicher Stammtisch der Vereine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Information zu Fördermöglichkeiten </a:t>
            </a:r>
          </a:p>
          <a:p>
            <a:pPr marL="0" indent="0" eaLnBrk="1" hangingPunct="1">
              <a:spcAft>
                <a:spcPts val="0"/>
              </a:spcAft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601437" y="976697"/>
            <a:ext cx="7921625" cy="86690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dirty="0">
                <a:solidFill>
                  <a:srgbClr val="9F1932"/>
                </a:solidFill>
                <a:latin typeface="Segoe UI"/>
              </a:rPr>
              <a:t>Ergebnisse / Ideen / Anregungen </a:t>
            </a:r>
            <a:endParaRPr lang="de-DE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9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601437" y="6567319"/>
            <a:ext cx="5748266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© Warendorf  |  Warendorfer Sportkonzept - WSK  |  Amt für Schule, Jugend und Sport</a:t>
            </a: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7884368" y="6583799"/>
            <a:ext cx="648445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fld id="{99889857-66A3-4722-BE1D-53A3AB7F32F4}" type="slidenum">
              <a:rPr lang="de-DE" smtClean="0">
                <a:solidFill>
                  <a:schemeClr val="bg1"/>
                </a:solidFill>
                <a:latin typeface="+mn-lt"/>
              </a:rPr>
              <a:pPr/>
              <a:t>8</a:t>
            </a:fld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/>
          <a:lstStyle/>
          <a:p>
            <a:fld id="{5DA3FE62-F358-43C4-8C3C-F5DF86344383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3076"/>
            <a:ext cx="7921625" cy="42497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b="1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b="1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b="1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8" y="976697"/>
            <a:ext cx="7921625" cy="86690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dirty="0">
                <a:solidFill>
                  <a:srgbClr val="9F1932"/>
                </a:solidFill>
                <a:latin typeface="Segoe UI"/>
              </a:rPr>
              <a:t>Workshop Hoetmar</a:t>
            </a:r>
            <a:endParaRPr lang="de-DE" b="0" dirty="0">
              <a:solidFill>
                <a:schemeClr val="tx2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04EB8AE-23A7-4B49-9C38-2599AE088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7" y="1703076"/>
            <a:ext cx="2844316" cy="379242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1062EB1-5696-4A78-B4DA-16B588187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2439334"/>
            <a:ext cx="3620786" cy="271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2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601437" y="6567319"/>
            <a:ext cx="5748266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© Warendorf  |  Warendorfer Sportkonzept - WSK  |  Amt für Schule, Jugend und Sport</a:t>
            </a: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7884368" y="6583799"/>
            <a:ext cx="648445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fld id="{99889857-66A3-4722-BE1D-53A3AB7F32F4}" type="slidenum">
              <a:rPr lang="de-DE" smtClean="0">
                <a:solidFill>
                  <a:schemeClr val="bg1"/>
                </a:solidFill>
                <a:latin typeface="+mn-lt"/>
              </a:rPr>
              <a:pPr/>
              <a:t>9</a:t>
            </a:fld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/>
          <a:lstStyle/>
          <a:p>
            <a:fld id="{5DA3FE62-F358-43C4-8C3C-F5DF86344383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3076"/>
            <a:ext cx="7921625" cy="42497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spcAft>
                <a:spcPts val="0"/>
              </a:spcAft>
              <a:buNone/>
            </a:pPr>
            <a:r>
              <a:rPr lang="de-DE" b="1" dirty="0"/>
              <a:t>Ortsteil Hoetmar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b="1" dirty="0"/>
              <a:t> Ziel 1 | Sport- und Bewegungsangebot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Kooperation Ganztag (Unterstützung Bundesfreiwilligendienst)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Fehlende Hallenzeiten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de-DE" b="1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b="1" dirty="0"/>
              <a:t> Ziel 2 | Sportinfrastruktur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Sportplatz / Tennisplatz Am Wiebusch (Umkleiden, Duschen, Toiletten, Flutlicht Tennisplatz, neue Brücke)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Erweiterung Sporthalle / Mehrzweckhalle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2. Beachvolleyballfeld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Sport im öffentlichen Raum (Basketball, Soccer, Trimm-Dich…)</a:t>
            </a:r>
          </a:p>
          <a:p>
            <a:pPr marL="180000" lvl="1" indent="0" eaLnBrk="1" hangingPunct="1">
              <a:spcAft>
                <a:spcPts val="0"/>
              </a:spcAft>
              <a:buNone/>
            </a:pPr>
            <a:endParaRPr lang="de-DE" b="1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b="1" dirty="0"/>
              <a:t> Ziel 3 | Digitalisierung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Digitale Schlüsselverwaltung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WLAN</a:t>
            </a:r>
          </a:p>
          <a:p>
            <a:pPr marL="0" indent="0" eaLnBrk="1" hangingPunct="1">
              <a:spcAft>
                <a:spcPts val="0"/>
              </a:spcAft>
              <a:buNone/>
            </a:pPr>
            <a:endParaRPr lang="de-DE" b="1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b="1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b="1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à"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601437" y="976697"/>
            <a:ext cx="7921625" cy="86690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dirty="0">
                <a:solidFill>
                  <a:srgbClr val="9F1932"/>
                </a:solidFill>
                <a:latin typeface="Segoe UI"/>
              </a:rPr>
              <a:t>Ergebnisse / Ideen / Anregungen  </a:t>
            </a:r>
            <a:endParaRPr lang="de-DE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7864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Stadt Warendorf">
      <a:dk1>
        <a:srgbClr val="000000"/>
      </a:dk1>
      <a:lt1>
        <a:srgbClr val="FFFFFF"/>
      </a:lt1>
      <a:dk2>
        <a:srgbClr val="2A3E6B"/>
      </a:dk2>
      <a:lt2>
        <a:srgbClr val="BFB2A6"/>
      </a:lt2>
      <a:accent1>
        <a:srgbClr val="9F1932"/>
      </a:accent1>
      <a:accent2>
        <a:srgbClr val="4F5150"/>
      </a:accent2>
      <a:accent3>
        <a:srgbClr val="6E6E6E"/>
      </a:accent3>
      <a:accent4>
        <a:srgbClr val="A4A7A6"/>
      </a:accent4>
      <a:accent5>
        <a:srgbClr val="DCDEDE"/>
      </a:accent5>
      <a:accent6>
        <a:srgbClr val="EEEFEE"/>
      </a:accent6>
      <a:hlink>
        <a:srgbClr val="626464"/>
      </a:hlink>
      <a:folHlink>
        <a:srgbClr val="BEC1C0"/>
      </a:folHlink>
    </a:clrScheme>
    <a:fontScheme name="Warendorf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370" cap="flat">
          <a:noFill/>
          <a:prstDash val="solid"/>
          <a:miter/>
        </a:ln>
      </a:spPr>
      <a:bodyPr rot="0" spcFirstLastPara="0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marL="184150" indent="-184150" eaLnBrk="1" hangingPunct="1">
          <a:buSzPct val="75000"/>
          <a:buFont typeface="Symbol" pitchFamily="18" charset="2"/>
          <a:buChar char="-"/>
          <a:defRPr dirty="0">
            <a:latin typeface="+mn-lt"/>
          </a:defRPr>
        </a:defPPr>
      </a:lstStyle>
    </a:tx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263F6A"/>
        </a:dk2>
        <a:lt2>
          <a:srgbClr val="3F9AC9"/>
        </a:lt2>
        <a:accent1>
          <a:srgbClr val="D2D4D6"/>
        </a:accent1>
        <a:accent2>
          <a:srgbClr val="76787A"/>
        </a:accent2>
        <a:accent3>
          <a:srgbClr val="FFFFFF"/>
        </a:accent3>
        <a:accent4>
          <a:srgbClr val="000000"/>
        </a:accent4>
        <a:accent5>
          <a:srgbClr val="E5E6E8"/>
        </a:accent5>
        <a:accent6>
          <a:srgbClr val="6A6C6E"/>
        </a:accent6>
        <a:hlink>
          <a:srgbClr val="AFB2B4"/>
        </a:hlink>
        <a:folHlink>
          <a:srgbClr val="DFE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667</Words>
  <Application>Microsoft Office PowerPoint</Application>
  <PresentationFormat>Bildschirmpräsentation (4:3)</PresentationFormat>
  <Paragraphs>162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Symbol</vt:lpstr>
      <vt:lpstr>Arial</vt:lpstr>
      <vt:lpstr>Wingdings</vt:lpstr>
      <vt:lpstr>Courier New</vt:lpstr>
      <vt:lpstr>Segoe UI</vt:lpstr>
      <vt:lpstr>CorpoS</vt:lpstr>
      <vt:lpstr>Standard</vt:lpstr>
      <vt:lpstr>Das Warendorfer Sportkonzept – WSK  Bezirksausschuss Freckenhorst-Hoetmar am 11.03.25</vt:lpstr>
      <vt:lpstr>Das Warendorfer Sportkonzept - WSK</vt:lpstr>
      <vt:lpstr>Die Konzeption</vt:lpstr>
      <vt:lpstr>PowerPoint-Präsentation</vt:lpstr>
      <vt:lpstr>Die Workshops</vt:lpstr>
      <vt:lpstr>Ergebnisse / Ideen / Anregungen  </vt:lpstr>
      <vt:lpstr>Ergebnisse / Ideen / Anregungen </vt:lpstr>
      <vt:lpstr>Workshop Hoetmar</vt:lpstr>
      <vt:lpstr>Ergebnisse / Ideen / Anregungen  </vt:lpstr>
      <vt:lpstr>Fazit</vt:lpstr>
      <vt:lpstr>Wie geht es weiter….</vt:lpstr>
      <vt:lpstr>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Präsentation</dc:title>
  <dc:creator>Martina</dc:creator>
  <cp:lastModifiedBy>Kunstleve, Maria</cp:lastModifiedBy>
  <cp:revision>393</cp:revision>
  <cp:lastPrinted>2025-03-11T09:41:27Z</cp:lastPrinted>
  <dcterms:created xsi:type="dcterms:W3CDTF">2012-06-08T07:23:02Z</dcterms:created>
  <dcterms:modified xsi:type="dcterms:W3CDTF">2025-03-20T11:08:59Z</dcterms:modified>
  <cp:category>PowerPoint Präsentation</cp:category>
</cp:coreProperties>
</file>